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31530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59459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47300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49019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58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54581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10512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883598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59892551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28CFB3-F47E-4775-9229-E9B1019EFA01}" type="datetimeFigureOut">
              <a:rPr lang="en-US" smtClean="0"/>
              <a:t>10/20/2021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362623190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28CFB3-F47E-4775-9229-E9B1019EFA01}" type="datetimeFigureOut">
              <a:rPr lang="en-US" smtClean="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36423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28CFB3-F47E-4775-9229-E9B1019EFA01}" type="datetimeFigureOut">
              <a:rPr lang="en-US" smtClean="0"/>
              <a:t>10/20/2021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3511188-689C-494D-86E2-A501DA861F38}"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153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759236" y="2114549"/>
            <a:ext cx="8679915" cy="2371725"/>
          </a:xfrm>
        </p:spPr>
        <p:txBody>
          <a:bodyPr>
            <a:noAutofit/>
          </a:bodyPr>
          <a:lstStyle/>
          <a:p>
            <a:pPr algn="ctr"/>
            <a:r>
              <a:rPr lang="en-US" sz="4800" b="1" dirty="0">
                <a:solidFill>
                  <a:schemeClr val="tx1"/>
                </a:solidFill>
              </a:rPr>
              <a:t>Annual Information Session </a:t>
            </a:r>
            <a:r>
              <a:rPr lang="en-US" sz="6000" b="1" dirty="0">
                <a:solidFill>
                  <a:schemeClr val="tx1"/>
                </a:solidFill>
              </a:rPr>
              <a:t/>
            </a:r>
            <a:br>
              <a:rPr lang="en-US" sz="6000" b="1" dirty="0">
                <a:solidFill>
                  <a:schemeClr val="tx1"/>
                </a:solidFill>
              </a:rPr>
            </a:br>
            <a:r>
              <a:rPr lang="en-US" sz="4000" b="1">
                <a:solidFill>
                  <a:schemeClr val="tx1"/>
                </a:solidFill>
              </a:rPr>
              <a:t>for Public </a:t>
            </a:r>
            <a:r>
              <a:rPr lang="en-US" sz="4000" b="1" dirty="0">
                <a:solidFill>
                  <a:schemeClr val="tx1"/>
                </a:solidFill>
              </a:rPr>
              <a:t>Schools</a:t>
            </a:r>
            <a:br>
              <a:rPr lang="en-US" sz="4000" b="1" dirty="0">
                <a:solidFill>
                  <a:schemeClr val="tx1"/>
                </a:solidFill>
              </a:rPr>
            </a:br>
            <a:endParaRPr lang="en-US" sz="4800" b="1" dirty="0">
              <a:solidFill>
                <a:schemeClr val="tx1"/>
              </a:solidFill>
            </a:endParaRPr>
          </a:p>
        </p:txBody>
      </p:sp>
      <p:sp>
        <p:nvSpPr>
          <p:cNvPr id="9" name="Subtitle 8"/>
          <p:cNvSpPr>
            <a:spLocks noGrp="1"/>
          </p:cNvSpPr>
          <p:nvPr>
            <p:ph type="subTitle" idx="1"/>
          </p:nvPr>
        </p:nvSpPr>
        <p:spPr>
          <a:xfrm>
            <a:off x="1759237" y="4630167"/>
            <a:ext cx="8673427" cy="665734"/>
          </a:xfrm>
        </p:spPr>
        <p:txBody>
          <a:bodyPr>
            <a:normAutofit fontScale="70000" lnSpcReduction="20000"/>
          </a:bodyPr>
          <a:lstStyle/>
          <a:p>
            <a:pPr algn="ctr"/>
            <a:r>
              <a:rPr lang="en-US" dirty="0">
                <a:solidFill>
                  <a:schemeClr val="tx1"/>
                </a:solidFill>
              </a:rPr>
              <a:t>To be used during 2021-2022 School Year</a:t>
            </a:r>
          </a:p>
          <a:p>
            <a:pPr algn="ctr"/>
            <a:r>
              <a:rPr lang="en-US" dirty="0">
                <a:solidFill>
                  <a:schemeClr val="tx1"/>
                </a:solidFill>
              </a:rPr>
              <a:t>In preparation for 2022-2023 school year</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6061" y="5572100"/>
            <a:ext cx="4059778" cy="718210"/>
          </a:xfrm>
          <a:prstGeom prst="rect">
            <a:avLst/>
          </a:prstGeom>
        </p:spPr>
      </p:pic>
    </p:spTree>
    <p:extLst>
      <p:ext uri="{BB962C8B-B14F-4D97-AF65-F5344CB8AC3E}">
        <p14:creationId xmlns:p14="http://schemas.microsoft.com/office/powerpoint/2010/main" val="95438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Key Considerations</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lvl="1">
              <a:lnSpc>
                <a:spcPct val="100000"/>
              </a:lnSpc>
              <a:spcBef>
                <a:spcPts val="1200"/>
              </a:spcBef>
            </a:pPr>
            <a:r>
              <a:rPr lang="en-US" sz="2400" dirty="0" smtClean="0">
                <a:latin typeface="Calibri" panose="020F0502020204030204" pitchFamily="34" charset="0"/>
                <a:cs typeface="Calibri" panose="020F0502020204030204" pitchFamily="34" charset="0"/>
              </a:rPr>
              <a:t>The Parent role at the college level is one of mentor and support as opposed to direct advocate.  (FERPA)</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Students with accommodations must work directly with the college staff to determine if accommodations are needed and applicable at the college level.  Parents serve as support, but the conversation must be student initiated and led.  IEP and 504 plans do not always directly translate to the college level.  Conversation with the accessibility office at the college is encouraged.</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3296913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Benefits</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lvl="1">
              <a:lnSpc>
                <a:spcPct val="100000"/>
              </a:lnSpc>
              <a:spcBef>
                <a:spcPts val="1200"/>
              </a:spcBef>
            </a:pPr>
            <a:r>
              <a:rPr lang="en-US" sz="2800" dirty="0" smtClean="0">
                <a:latin typeface="Calibri" panose="020F0502020204030204" pitchFamily="34" charset="0"/>
                <a:cs typeface="Calibri" panose="020F0502020204030204" pitchFamily="34" charset="0"/>
              </a:rPr>
              <a:t>Earning high school and college credit at the same time</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Getting a “head start” on career planning and degree/certificate completion</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Early college experience to understand expectations of college life</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Saving on tuition and textbook costs</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234781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Risks</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lvl="1">
              <a:lnSpc>
                <a:spcPct val="100000"/>
              </a:lnSpc>
              <a:spcBef>
                <a:spcPts val="1200"/>
              </a:spcBef>
            </a:pPr>
            <a:r>
              <a:rPr lang="en-US" sz="2800" dirty="0" smtClean="0">
                <a:latin typeface="Calibri" panose="020F0502020204030204" pitchFamily="34" charset="0"/>
                <a:cs typeface="Calibri" panose="020F0502020204030204" pitchFamily="34" charset="0"/>
              </a:rPr>
              <a:t>Poor performance and/or withdrawing too late from college courses can result in the district requiring students/families to reimburse the tuition paid.</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Grades earned in college courses will be recorded on the high school transcript and will be factored into the high school GPA.</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Poor performance can also result in CCP program probation or dismissal and can also have negative impact on future financial aid.</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2067408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Key Dates</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lvl="1">
              <a:lnSpc>
                <a:spcPct val="100000"/>
              </a:lnSpc>
              <a:spcBef>
                <a:spcPts val="1200"/>
              </a:spcBef>
            </a:pPr>
            <a:r>
              <a:rPr lang="en-US" sz="2800" dirty="0" smtClean="0">
                <a:latin typeface="Calibri" panose="020F0502020204030204" pitchFamily="34" charset="0"/>
                <a:cs typeface="Calibri" panose="020F0502020204030204" pitchFamily="34" charset="0"/>
              </a:rPr>
              <a:t>Students must complete the Intent to Participate form and provide it to the high school no later than April 1, 2022.</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Research college and university options and make certain you are aware of the various application and testing deadlines.</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Reminder: the questionnaire and permission slip are required components of the application and should be given careful consideration.</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3085273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What’s Next?</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marL="201168" lvl="1" indent="0">
              <a:lnSpc>
                <a:spcPct val="100000"/>
              </a:lnSpc>
              <a:spcBef>
                <a:spcPts val="1200"/>
              </a:spcBef>
              <a:buNone/>
            </a:pPr>
            <a:r>
              <a:rPr lang="en-US" sz="2800" dirty="0" smtClean="0">
                <a:latin typeface="Calibri" panose="020F0502020204030204" pitchFamily="34" charset="0"/>
                <a:cs typeface="Calibri" panose="020F0502020204030204" pitchFamily="34" charset="0"/>
              </a:rPr>
              <a:t>This presentation represents a light overview of the CCP program.  Interested parents and students should discuss program options and details with the school counselor and the college staff.</a:t>
            </a:r>
          </a:p>
          <a:p>
            <a:pPr marL="201168" lvl="1" indent="0">
              <a:lnSpc>
                <a:spcPct val="100000"/>
              </a:lnSpc>
              <a:spcBef>
                <a:spcPts val="1200"/>
              </a:spcBef>
              <a:buNone/>
            </a:pPr>
            <a:r>
              <a:rPr lang="en-US" sz="2800" dirty="0" smtClean="0">
                <a:latin typeface="Calibri" panose="020F0502020204030204" pitchFamily="34" charset="0"/>
                <a:cs typeface="Calibri" panose="020F0502020204030204" pitchFamily="34" charset="0"/>
              </a:rPr>
              <a:t>Please also visit </a:t>
            </a:r>
            <a:r>
              <a:rPr lang="en-US" sz="2800" b="1" dirty="0" smtClean="0">
                <a:latin typeface="Calibri" panose="020F0502020204030204" pitchFamily="34" charset="0"/>
                <a:cs typeface="Calibri" panose="020F0502020204030204" pitchFamily="34" charset="0"/>
              </a:rPr>
              <a:t>www.ohiohighered.org/ccp</a:t>
            </a:r>
            <a:r>
              <a:rPr lang="en-US" sz="2800" dirty="0" smtClean="0">
                <a:latin typeface="Calibri" panose="020F0502020204030204" pitchFamily="34" charset="0"/>
                <a:cs typeface="Calibri" panose="020F0502020204030204" pitchFamily="34" charset="0"/>
              </a:rPr>
              <a:t> for additional resources and a more comprehensive overview.</a:t>
            </a:r>
          </a:p>
          <a:p>
            <a:pPr marL="201168" lvl="1" indent="0">
              <a:lnSpc>
                <a:spcPct val="100000"/>
              </a:lnSpc>
              <a:spcBef>
                <a:spcPts val="1200"/>
              </a:spcBef>
              <a:buNone/>
            </a:pPr>
            <a:r>
              <a:rPr lang="en-US" sz="2800" dirty="0" smtClean="0">
                <a:latin typeface="Calibri" panose="020F0502020204030204" pitchFamily="34" charset="0"/>
                <a:cs typeface="Calibri" panose="020F0502020204030204" pitchFamily="34" charset="0"/>
              </a:rPr>
              <a:t>Interested in learning more about the CCP options at MVNU?  Please visit </a:t>
            </a:r>
            <a:r>
              <a:rPr lang="en-US" sz="2800" b="1" dirty="0" smtClean="0">
                <a:latin typeface="Calibri" panose="020F0502020204030204" pitchFamily="34" charset="0"/>
                <a:cs typeface="Calibri" panose="020F0502020204030204" pitchFamily="34" charset="0"/>
              </a:rPr>
              <a:t>www.mvnu.edu/ccp</a:t>
            </a:r>
            <a:r>
              <a:rPr lang="en-US" sz="2800" dirty="0" smtClean="0">
                <a:latin typeface="Calibri" panose="020F0502020204030204" pitchFamily="34" charset="0"/>
                <a:cs typeface="Calibri" panose="020F0502020204030204" pitchFamily="34" charset="0"/>
              </a:rPr>
              <a:t> and stop by the table tonight to chat!!</a:t>
            </a:r>
            <a:endParaRPr lang="en-US" sz="2800" dirty="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260440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What is it?</a:t>
            </a:r>
            <a:endParaRPr lang="en-US" sz="4800" b="1" dirty="0"/>
          </a:p>
        </p:txBody>
      </p:sp>
      <p:sp>
        <p:nvSpPr>
          <p:cNvPr id="7" name="Content Placeholder 6"/>
          <p:cNvSpPr>
            <a:spLocks noGrp="1"/>
          </p:cNvSpPr>
          <p:nvPr>
            <p:ph idx="1"/>
          </p:nvPr>
        </p:nvSpPr>
        <p:spPr>
          <a:xfrm>
            <a:off x="581190" y="1730829"/>
            <a:ext cx="11029615" cy="3912325"/>
          </a:xfrm>
        </p:spPr>
        <p:txBody>
          <a:bodyPr>
            <a:normAutofit/>
          </a:bodyPr>
          <a:lstStyle/>
          <a:p>
            <a:pPr marL="0" indent="0" algn="ctr">
              <a:lnSpc>
                <a:spcPct val="100000"/>
              </a:lnSpc>
              <a:spcBef>
                <a:spcPts val="1200"/>
              </a:spcBef>
              <a:buNone/>
            </a:pPr>
            <a:r>
              <a:rPr lang="en-US" sz="3200" b="1" dirty="0">
                <a:latin typeface="Calibri" panose="020F0502020204030204" pitchFamily="34" charset="0"/>
                <a:cs typeface="Calibri" panose="020F0502020204030204" pitchFamily="34" charset="0"/>
              </a:rPr>
              <a:t>College Credit Plus is Ohio’s dual credit </a:t>
            </a:r>
            <a:r>
              <a:rPr lang="en-US" sz="3200" b="1" dirty="0" smtClean="0">
                <a:latin typeface="Calibri" panose="020F0502020204030204" pitchFamily="34" charset="0"/>
                <a:cs typeface="Calibri" panose="020F0502020204030204" pitchFamily="34" charset="0"/>
              </a:rPr>
              <a:t>program</a:t>
            </a: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Earn </a:t>
            </a:r>
            <a:r>
              <a:rPr lang="en-US" sz="2400" dirty="0">
                <a:latin typeface="Calibri" panose="020F0502020204030204" pitchFamily="34" charset="0"/>
                <a:cs typeface="Calibri" panose="020F0502020204030204" pitchFamily="34" charset="0"/>
              </a:rPr>
              <a:t>high school and college credit at the same time</a:t>
            </a: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Enroll in </a:t>
            </a:r>
            <a:r>
              <a:rPr lang="en-US" sz="2400" dirty="0">
                <a:latin typeface="Calibri" panose="020F0502020204030204" pitchFamily="34" charset="0"/>
                <a:cs typeface="Calibri" panose="020F0502020204030204" pitchFamily="34" charset="0"/>
              </a:rPr>
              <a:t>college courses and adhere to the policies and requirements of the </a:t>
            </a:r>
            <a:r>
              <a:rPr lang="en-US" sz="2400" dirty="0" smtClean="0">
                <a:latin typeface="Calibri" panose="020F0502020204030204" pitchFamily="34" charset="0"/>
                <a:cs typeface="Calibri" panose="020F0502020204030204" pitchFamily="34" charset="0"/>
              </a:rPr>
              <a:t>college</a:t>
            </a: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Can apply to and attend multiple colleges</a:t>
            </a: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Grades 7-12, Ohio residents</a:t>
            </a: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Credit can satisfy both high school and college requirements</a:t>
            </a:r>
            <a:endParaRPr lang="en-US" sz="2400" dirty="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392001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What is it?</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Must successfully complete the course to earn credit</a:t>
            </a:r>
            <a:endParaRPr lang="en-US" sz="2400" dirty="0">
              <a:latin typeface="Calibri" panose="020F0502020204030204" pitchFamily="34" charset="0"/>
              <a:cs typeface="Calibri" panose="020F0502020204030204" pitchFamily="34" charset="0"/>
            </a:endParaRP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Grades are added to the high school transcript (including withdraw and failing)</a:t>
            </a: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Available summer, fall, and spring semesters</a:t>
            </a:r>
          </a:p>
          <a:p>
            <a:pPr lvl="1">
              <a:lnSpc>
                <a:spcPct val="100000"/>
              </a:lnSpc>
              <a:spcBef>
                <a:spcPts val="1200"/>
              </a:spcBef>
              <a:buFont typeface="Wingdings" panose="05000000000000000000" pitchFamily="2" charset="2"/>
              <a:buChar char="§"/>
            </a:pPr>
            <a:r>
              <a:rPr lang="en-US" sz="2400" dirty="0" smtClean="0">
                <a:latin typeface="Calibri" panose="020F0502020204030204" pitchFamily="34" charset="0"/>
                <a:cs typeface="Calibri" panose="020F0502020204030204" pitchFamily="34" charset="0"/>
              </a:rPr>
              <a:t>May take classes online, on the college campus, or at the high school*</a:t>
            </a:r>
          </a:p>
          <a:p>
            <a:pPr marL="201168" lvl="1" indent="0">
              <a:lnSpc>
                <a:spcPct val="100000"/>
              </a:lnSpc>
              <a:spcBef>
                <a:spcPts val="1200"/>
              </a:spcBef>
              <a:buNone/>
            </a:pPr>
            <a:r>
              <a:rPr lang="en-US" sz="2000" i="1" dirty="0" smtClean="0">
                <a:latin typeface="Calibri" panose="020F0502020204030204" pitchFamily="34" charset="0"/>
                <a:cs typeface="Calibri" panose="020F0502020204030204" pitchFamily="34" charset="0"/>
              </a:rPr>
              <a:t>*The option to take courses at the high school is available if the school has partnered</a:t>
            </a:r>
            <a:br>
              <a:rPr lang="en-US" sz="2000" i="1" dirty="0" smtClean="0">
                <a:latin typeface="Calibri" panose="020F0502020204030204" pitchFamily="34" charset="0"/>
                <a:cs typeface="Calibri" panose="020F0502020204030204" pitchFamily="34" charset="0"/>
              </a:rPr>
            </a:br>
            <a:r>
              <a:rPr lang="en-US" sz="2000" i="1" dirty="0" smtClean="0">
                <a:latin typeface="Calibri" panose="020F0502020204030204" pitchFamily="34" charset="0"/>
                <a:cs typeface="Calibri" panose="020F0502020204030204" pitchFamily="34" charset="0"/>
              </a:rPr>
              <a:t>with a college or university to offer college courses at the high school.</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345533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How can I participate?</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1. Research program information at various colleges and universities</a:t>
            </a:r>
          </a:p>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	What are the requirements for admission?  (GPA, test scores)</a:t>
            </a:r>
          </a:p>
          <a:p>
            <a:pPr marL="201168" lvl="1" indent="0">
              <a:lnSpc>
                <a:spcPct val="100000"/>
              </a:lnSpc>
              <a:spcBef>
                <a:spcPts val="1200"/>
              </a:spcBef>
              <a:buNone/>
            </a:pP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What types of courses are offered?  (Online, in seat, at your high school)</a:t>
            </a:r>
          </a:p>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2. Submit an application for College Credit Plus admission to the college or university</a:t>
            </a:r>
          </a:p>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3. Provide required documentation (high school transcript, permission slip*)</a:t>
            </a:r>
          </a:p>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4. Discuss testing options, if necessary</a:t>
            </a:r>
          </a:p>
          <a:p>
            <a:pPr marL="201168" lvl="1" indent="0">
              <a:lnSpc>
                <a:spcPct val="100000"/>
              </a:lnSpc>
              <a:spcBef>
                <a:spcPts val="1200"/>
              </a:spcBef>
              <a:buNone/>
            </a:pPr>
            <a:endParaRPr lang="en-US" sz="2400" dirty="0" smtClean="0">
              <a:latin typeface="Calibri" panose="020F0502020204030204" pitchFamily="34" charset="0"/>
              <a:cs typeface="Calibri" panose="020F0502020204030204" pitchFamily="34" charset="0"/>
            </a:endParaRPr>
          </a:p>
          <a:p>
            <a:pPr marL="201168" lvl="1" indent="0">
              <a:lnSpc>
                <a:spcPct val="100000"/>
              </a:lnSpc>
              <a:spcBef>
                <a:spcPts val="1200"/>
              </a:spcBef>
              <a:buNone/>
            </a:pPr>
            <a:endParaRPr lang="en-US" sz="2400" dirty="0" smtClean="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3812306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Testing</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marL="201168" lvl="1" indent="0">
              <a:lnSpc>
                <a:spcPct val="100000"/>
              </a:lnSpc>
              <a:spcBef>
                <a:spcPts val="1200"/>
              </a:spcBef>
              <a:buNone/>
            </a:pPr>
            <a:r>
              <a:rPr lang="en-US" sz="2000" i="1" dirty="0" smtClean="0">
                <a:latin typeface="Calibri" panose="020F0502020204030204" pitchFamily="34" charset="0"/>
                <a:cs typeface="Calibri" panose="020F0502020204030204" pitchFamily="34" charset="0"/>
              </a:rPr>
              <a:t>COVID Flexibility related to test optional CCP admission is in effect through the 21-22 academic year.  </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Students must demonstrate program eligibility by testing “college ready” in at least one subtest on an exam (ACT, SAT, Accuplacer, ALEKS).</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Contact the college or university to learn more about specific testing requirements and opportunities.  Scores are reviewed using statewide program standards.</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Testing is also used to place students in the correct courses at the college level.</a:t>
            </a:r>
          </a:p>
          <a:p>
            <a:pPr marL="201168" lvl="1" indent="0">
              <a:lnSpc>
                <a:spcPct val="100000"/>
              </a:lnSpc>
              <a:spcBef>
                <a:spcPts val="1200"/>
              </a:spcBef>
              <a:buNone/>
            </a:pPr>
            <a:endParaRPr lang="en-US" sz="2400" dirty="0" smtClean="0">
              <a:latin typeface="Calibri" panose="020F0502020204030204" pitchFamily="34" charset="0"/>
              <a:cs typeface="Calibri" panose="020F0502020204030204" pitchFamily="34" charset="0"/>
            </a:endParaRPr>
          </a:p>
          <a:p>
            <a:pPr marL="201168" lvl="1" indent="0">
              <a:lnSpc>
                <a:spcPct val="100000"/>
              </a:lnSpc>
              <a:spcBef>
                <a:spcPts val="1200"/>
              </a:spcBef>
              <a:buNone/>
            </a:pPr>
            <a:endParaRPr lang="en-US" sz="2400" dirty="0" smtClean="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1416463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NEW this year…</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marL="201168" lvl="1" indent="0">
              <a:lnSpc>
                <a:spcPct val="100000"/>
              </a:lnSpc>
              <a:spcBef>
                <a:spcPts val="1200"/>
              </a:spcBef>
              <a:buNone/>
            </a:pPr>
            <a:r>
              <a:rPr lang="en-US" sz="2400" b="1" dirty="0" smtClean="0">
                <a:latin typeface="Calibri" panose="020F0502020204030204" pitchFamily="34" charset="0"/>
                <a:cs typeface="Calibri" panose="020F0502020204030204" pitchFamily="34" charset="0"/>
              </a:rPr>
              <a:t>Student Questionnaire</a:t>
            </a:r>
            <a:r>
              <a:rPr lang="en-US" sz="2400" dirty="0" smtClean="0">
                <a:latin typeface="Calibri" panose="020F0502020204030204" pitchFamily="34" charset="0"/>
                <a:cs typeface="Calibri" panose="020F0502020204030204" pitchFamily="34" charset="0"/>
              </a:rPr>
              <a:t>:</a:t>
            </a:r>
          </a:p>
          <a:p>
            <a:pPr lvl="1">
              <a:lnSpc>
                <a:spcPct val="100000"/>
              </a:lnSpc>
              <a:spcBef>
                <a:spcPts val="1200"/>
              </a:spcBef>
            </a:pPr>
            <a:r>
              <a:rPr lang="en-US" sz="2000" i="1" dirty="0" smtClean="0">
                <a:latin typeface="Calibri" panose="020F0502020204030204" pitchFamily="34" charset="0"/>
                <a:cs typeface="Calibri" panose="020F0502020204030204" pitchFamily="34" charset="0"/>
              </a:rPr>
              <a:t>Do </a:t>
            </a:r>
            <a:r>
              <a:rPr lang="en-US" sz="2000" i="1" dirty="0">
                <a:latin typeface="Calibri" panose="020F0502020204030204" pitchFamily="34" charset="0"/>
                <a:cs typeface="Calibri" panose="020F0502020204030204" pitchFamily="34" charset="0"/>
              </a:rPr>
              <a:t>you possess the necessary social and emotional maturity to participate in the College Credit Plus program?</a:t>
            </a:r>
            <a:endParaRPr lang="en-US" sz="2000" i="1" dirty="0" smtClean="0">
              <a:latin typeface="Calibri" panose="020F0502020204030204" pitchFamily="34" charset="0"/>
              <a:cs typeface="Calibri" panose="020F0502020204030204" pitchFamily="34" charset="0"/>
            </a:endParaRPr>
          </a:p>
          <a:p>
            <a:pPr lvl="1">
              <a:lnSpc>
                <a:spcPct val="100000"/>
              </a:lnSpc>
              <a:spcBef>
                <a:spcPts val="1200"/>
              </a:spcBef>
            </a:pPr>
            <a:r>
              <a:rPr lang="en-US" sz="2000" i="1" dirty="0" smtClean="0">
                <a:latin typeface="Calibri" panose="020F0502020204030204" pitchFamily="34" charset="0"/>
                <a:cs typeface="Calibri" panose="020F0502020204030204" pitchFamily="34" charset="0"/>
              </a:rPr>
              <a:t>Are </a:t>
            </a:r>
            <a:r>
              <a:rPr lang="en-US" sz="2000" i="1" dirty="0">
                <a:latin typeface="Calibri" panose="020F0502020204030204" pitchFamily="34" charset="0"/>
                <a:cs typeface="Calibri" panose="020F0502020204030204" pitchFamily="34" charset="0"/>
              </a:rPr>
              <a:t>you ready to accept the responsibility and independence that a college classroom demands?</a:t>
            </a:r>
            <a:endParaRPr lang="en-US" sz="2000" i="1" dirty="0" smtClean="0">
              <a:latin typeface="Calibri" panose="020F0502020204030204" pitchFamily="34" charset="0"/>
              <a:cs typeface="Calibri" panose="020F0502020204030204" pitchFamily="34" charset="0"/>
            </a:endParaRPr>
          </a:p>
          <a:p>
            <a:pPr marL="201168" lvl="1" indent="0">
              <a:lnSpc>
                <a:spcPct val="100000"/>
              </a:lnSpc>
              <a:spcBef>
                <a:spcPts val="1200"/>
              </a:spcBef>
              <a:buNone/>
            </a:pPr>
            <a:r>
              <a:rPr lang="en-US" sz="2400" b="1" dirty="0" smtClean="0">
                <a:latin typeface="Calibri" panose="020F0502020204030204" pitchFamily="34" charset="0"/>
                <a:cs typeface="Calibri" panose="020F0502020204030204" pitchFamily="34" charset="0"/>
              </a:rPr>
              <a:t>Permission Slip</a:t>
            </a:r>
            <a:r>
              <a:rPr lang="en-US" sz="2400" dirty="0" smtClean="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Parent and student signatures indicate understanding that college level courses may include mature subject matter that will not be modified based on CCP enrollment.  </a:t>
            </a:r>
            <a:endParaRPr lang="en-US" sz="2400" dirty="0">
              <a:latin typeface="Calibri" panose="020F0502020204030204" pitchFamily="34" charset="0"/>
              <a:cs typeface="Calibri" panose="020F0502020204030204" pitchFamily="34" charset="0"/>
            </a:endParaRPr>
          </a:p>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Submission of both the questionnaire and permission slip are required for any new enrollments.</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351483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Course Registration</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If the student is considered eligible and admitted to the college…</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The college will discuss course options based on assessment scores, prerequisites, and other requirements (Level 1 courses, non allowable, etc.)</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Parents and students should work with the school counselor to understand how college courses can meet high school graduation requirements.</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Students should consider courses in a career pathway of interest and ask about pathways leading to a major or degree requirements.</a:t>
            </a:r>
          </a:p>
          <a:p>
            <a:pPr marL="201168" lvl="1" indent="0">
              <a:lnSpc>
                <a:spcPct val="100000"/>
              </a:lnSpc>
              <a:spcBef>
                <a:spcPts val="1200"/>
              </a:spcBef>
              <a:buNone/>
            </a:pPr>
            <a:endParaRPr lang="en-US" sz="2400" dirty="0" smtClean="0">
              <a:latin typeface="Calibri" panose="020F0502020204030204" pitchFamily="34" charset="0"/>
              <a:cs typeface="Calibri" panose="020F0502020204030204" pitchFamily="34" charset="0"/>
            </a:endParaRP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318070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How many classes?</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marL="201168" lvl="1" indent="0">
              <a:lnSpc>
                <a:spcPct val="100000"/>
              </a:lnSpc>
              <a:spcBef>
                <a:spcPts val="1200"/>
              </a:spcBef>
              <a:buNone/>
            </a:pPr>
            <a:r>
              <a:rPr lang="en-US" sz="2800" dirty="0" smtClean="0">
                <a:latin typeface="Calibri" panose="020F0502020204030204" pitchFamily="34" charset="0"/>
                <a:cs typeface="Calibri" panose="020F0502020204030204" pitchFamily="34" charset="0"/>
              </a:rPr>
              <a:t>Students may be enrolled in up to 30 credits per year, which includes high school courses:</a:t>
            </a:r>
          </a:p>
          <a:p>
            <a:pPr lvl="1">
              <a:lnSpc>
                <a:spcPct val="100000"/>
              </a:lnSpc>
              <a:spcBef>
                <a:spcPts val="1200"/>
              </a:spcBef>
            </a:pPr>
            <a:r>
              <a:rPr lang="en-US" sz="2800" dirty="0" smtClean="0">
                <a:latin typeface="Calibri" panose="020F0502020204030204" pitchFamily="34" charset="0"/>
                <a:cs typeface="Calibri" panose="020F0502020204030204" pitchFamily="34" charset="0"/>
              </a:rPr>
              <a:t>Calculation: </a:t>
            </a:r>
          </a:p>
          <a:p>
            <a:pPr lvl="3">
              <a:lnSpc>
                <a:spcPct val="100000"/>
              </a:lnSpc>
              <a:spcBef>
                <a:spcPts val="1200"/>
              </a:spcBef>
            </a:pPr>
            <a:r>
              <a:rPr lang="en-US" sz="2400" dirty="0" smtClean="0">
                <a:latin typeface="Calibri" panose="020F0502020204030204" pitchFamily="34" charset="0"/>
                <a:cs typeface="Calibri" panose="020F0502020204030204" pitchFamily="34" charset="0"/>
              </a:rPr>
              <a:t>30 – (secondary school units x 3) = max CCP credits</a:t>
            </a:r>
          </a:p>
          <a:p>
            <a:pPr marL="201168" lvl="1" indent="0">
              <a:lnSpc>
                <a:spcPct val="100000"/>
              </a:lnSpc>
              <a:spcBef>
                <a:spcPts val="1200"/>
              </a:spcBef>
              <a:buNone/>
            </a:pPr>
            <a:r>
              <a:rPr lang="en-US" sz="2800" dirty="0" smtClean="0">
                <a:latin typeface="Calibri" panose="020F0502020204030204" pitchFamily="34" charset="0"/>
                <a:cs typeface="Calibri" panose="020F0502020204030204" pitchFamily="34" charset="0"/>
              </a:rPr>
              <a:t>If a student enrolls in more than 30 credits for the year, the school will discuss with the student whether to drop the course (prior to the no fault drop date) or pay for the entire course (tuition, fees, books) at the college’s standard rate.</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2299427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10058400" cy="954368"/>
          </a:xfrm>
        </p:spPr>
        <p:txBody>
          <a:bodyPr>
            <a:normAutofit/>
          </a:bodyPr>
          <a:lstStyle/>
          <a:p>
            <a:pPr algn="ctr"/>
            <a:r>
              <a:rPr lang="en-US" sz="4800" b="1" dirty="0" smtClean="0"/>
              <a:t>College </a:t>
            </a:r>
            <a:r>
              <a:rPr lang="en-US" sz="4800" b="1" dirty="0"/>
              <a:t>Credit </a:t>
            </a:r>
            <a:r>
              <a:rPr lang="en-US" sz="4800" b="1" dirty="0" smtClean="0"/>
              <a:t>Plus: Key Considerations</a:t>
            </a:r>
            <a:endParaRPr lang="en-US" sz="4800" b="1" dirty="0"/>
          </a:p>
        </p:txBody>
      </p:sp>
      <p:sp>
        <p:nvSpPr>
          <p:cNvPr id="7" name="Content Placeholder 6"/>
          <p:cNvSpPr>
            <a:spLocks noGrp="1"/>
          </p:cNvSpPr>
          <p:nvPr>
            <p:ph idx="1"/>
          </p:nvPr>
        </p:nvSpPr>
        <p:spPr>
          <a:xfrm>
            <a:off x="581190" y="1848394"/>
            <a:ext cx="11029615" cy="4063331"/>
          </a:xfrm>
        </p:spPr>
        <p:txBody>
          <a:bodyPr>
            <a:normAutofit/>
          </a:bodyPr>
          <a:lstStyle/>
          <a:p>
            <a:pPr marL="201168" lvl="1" indent="0">
              <a:lnSpc>
                <a:spcPct val="100000"/>
              </a:lnSpc>
              <a:spcBef>
                <a:spcPts val="1200"/>
              </a:spcBef>
              <a:buNone/>
            </a:pPr>
            <a:r>
              <a:rPr lang="en-US" sz="2400" dirty="0" smtClean="0">
                <a:latin typeface="Calibri" panose="020F0502020204030204" pitchFamily="34" charset="0"/>
                <a:cs typeface="Calibri" panose="020F0502020204030204" pitchFamily="34" charset="0"/>
              </a:rPr>
              <a:t>While many differences exist between high school and college, some key considerations:</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Potential differences in number of tests per semester – college courses usually fewer and covering more material.</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Increased time dedicated to college coursework and studying.</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College coursework generally requires more independent thinking, longer writing assignments, and out of class research.</a:t>
            </a:r>
          </a:p>
          <a:p>
            <a:pPr lvl="1">
              <a:lnSpc>
                <a:spcPct val="100000"/>
              </a:lnSpc>
              <a:spcBef>
                <a:spcPts val="1200"/>
              </a:spcBef>
            </a:pPr>
            <a:r>
              <a:rPr lang="en-US" sz="2400" dirty="0" smtClean="0">
                <a:latin typeface="Calibri" panose="020F0502020204030204" pitchFamily="34" charset="0"/>
                <a:cs typeface="Calibri" panose="020F0502020204030204" pitchFamily="34" charset="0"/>
              </a:rPr>
              <a:t>Fewer grades during the semester places greater weight on each college assignment.</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497019776"/>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B4EF4DF6E4774CBC2F00C101FD610E" ma:contentTypeVersion="13" ma:contentTypeDescription="Create a new document." ma:contentTypeScope="" ma:versionID="b93fb66a2aee22b6323730764e76d5b6">
  <xsd:schema xmlns:xsd="http://www.w3.org/2001/XMLSchema" xmlns:xs="http://www.w3.org/2001/XMLSchema" xmlns:p="http://schemas.microsoft.com/office/2006/metadata/properties" xmlns:ns3="a6df62eb-0884-472f-8026-4f5f55cc4a21" xmlns:ns4="3140ad30-feb2-4f15-ae77-bb71addd34b7" targetNamespace="http://schemas.microsoft.com/office/2006/metadata/properties" ma:root="true" ma:fieldsID="eacc338b0f88e6c1500f2cccb2de0a90" ns3:_="" ns4:_="">
    <xsd:import namespace="a6df62eb-0884-472f-8026-4f5f55cc4a21"/>
    <xsd:import namespace="3140ad30-feb2-4f15-ae77-bb71addd34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DateTaken"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df62eb-0884-472f-8026-4f5f55cc4a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40ad30-feb2-4f15-ae77-bb71addd34b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568FC2-BED9-4688-A376-C38BC91E21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df62eb-0884-472f-8026-4f5f55cc4a21"/>
    <ds:schemaRef ds:uri="3140ad30-feb2-4f15-ae77-bb71addd34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32BCD8-2601-460B-874A-C771CA79D8E0}">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3140ad30-feb2-4f15-ae77-bb71addd34b7"/>
    <ds:schemaRef ds:uri="a6df62eb-0884-472f-8026-4f5f55cc4a21"/>
    <ds:schemaRef ds:uri="http://www.w3.org/XML/1998/namespace"/>
  </ds:schemaRefs>
</ds:datastoreItem>
</file>

<file path=customXml/itemProps3.xml><?xml version="1.0" encoding="utf-8"?>
<ds:datastoreItem xmlns:ds="http://schemas.openxmlformats.org/officeDocument/2006/customXml" ds:itemID="{B791C302-254B-4625-A20B-202FE95B78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90</TotalTime>
  <Words>1037</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Wingdings</vt:lpstr>
      <vt:lpstr>Retrospect</vt:lpstr>
      <vt:lpstr>Annual Information Session  for Public Schools </vt:lpstr>
      <vt:lpstr>College Credit Plus: What is it?</vt:lpstr>
      <vt:lpstr>College Credit Plus: What is it?</vt:lpstr>
      <vt:lpstr>College Credit Plus: How can I participate?</vt:lpstr>
      <vt:lpstr>College Credit Plus: Testing</vt:lpstr>
      <vt:lpstr>College Credit Plus: NEW this year…</vt:lpstr>
      <vt:lpstr>College Credit Plus: Course Registration</vt:lpstr>
      <vt:lpstr>College Credit Plus: How many classes?</vt:lpstr>
      <vt:lpstr>College Credit Plus: Key Considerations</vt:lpstr>
      <vt:lpstr>College Credit Plus: Key Considerations</vt:lpstr>
      <vt:lpstr>College Credit Plus: Benefits</vt:lpstr>
      <vt:lpstr>College Credit Plus: Risks</vt:lpstr>
      <vt:lpstr>College Credit Plus: Key Dates</vt:lpstr>
      <vt:lpstr>College Credit Plus: What’s Next?</vt:lpstr>
    </vt:vector>
  </TitlesOfParts>
  <Company>Mount Vernon Nazarene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Information Session  for Public Schools</dc:title>
  <dc:creator>Jennifer Adkins</dc:creator>
  <cp:lastModifiedBy>Jennifer Adkins</cp:lastModifiedBy>
  <cp:revision>10</cp:revision>
  <dcterms:created xsi:type="dcterms:W3CDTF">2021-10-20T17:41:00Z</dcterms:created>
  <dcterms:modified xsi:type="dcterms:W3CDTF">2021-10-20T19:13:53Z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0x01010022B4EF4DF6E4774CBC2F00C101FD610E</vt:lpwstr>
  </property>
</Properties>
</file>